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09" r:id="rId2"/>
    <p:sldId id="310" r:id="rId3"/>
    <p:sldId id="311" r:id="rId4"/>
    <p:sldId id="312" r:id="rId5"/>
    <p:sldId id="284" r:id="rId6"/>
    <p:sldId id="276" r:id="rId7"/>
    <p:sldId id="313" r:id="rId8"/>
    <p:sldId id="277" r:id="rId9"/>
    <p:sldId id="314" r:id="rId10"/>
    <p:sldId id="315" r:id="rId11"/>
    <p:sldId id="279" r:id="rId12"/>
    <p:sldId id="280" r:id="rId13"/>
    <p:sldId id="322" r:id="rId14"/>
    <p:sldId id="323" r:id="rId15"/>
    <p:sldId id="26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3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vi-VN" altLang="vi-VN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D1B1AB-7896-471F-841E-6F7DE10C1F9B}" type="slidenum">
              <a:rPr lang="vi-VN" altLang="vi-VN" smtClean="0"/>
              <a:t>10</a:t>
            </a:fld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57D4-2DDD-4C4D-8729-9DA7156F8FE0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ọc Sinh đi Học Trên Nền Quảng Cáo đường, Nền Quảng Cáo, Nét đẹp, Đồng Cỏ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527" y="342900"/>
            <a:ext cx="11116945" cy="269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VN Van" panose="00000400000000000000" pitchFamily="2" charset="0"/>
                <a:sym typeface="+mn-ea"/>
              </a:rPr>
              <a:t>CHÀO MỪNG CÁC EM</a:t>
            </a:r>
          </a:p>
          <a:p>
            <a:pPr algn="ctr">
              <a:lnSpc>
                <a:spcPct val="150000"/>
              </a:lnSpc>
            </a:pPr>
            <a:r>
              <a:rPr lang="en-US" sz="6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VN Van" panose="00000400000000000000" pitchFamily="2" charset="0"/>
                <a:sym typeface="+mn-ea"/>
              </a:rPr>
              <a:t>ĐẾN VỚI TIẾT HỌC HÔM NAY!</a:t>
            </a:r>
            <a:endParaRPr lang="vi-VN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81481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76949" y="345212"/>
            <a:ext cx="197612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ung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19612" y="1620985"/>
            <a:ext cx="244538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dirty="0">
                <a:solidFill>
                  <a:srgbClr val="7030A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yêng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856" y="2943055"/>
            <a:ext cx="553696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con d</a:t>
            </a:r>
            <a:r>
              <a:rPr lang="vi-VN" sz="7200" b="1" dirty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ốc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9481" y="3003466"/>
            <a:ext cx="53640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s</a:t>
            </a:r>
            <a:r>
              <a:rPr lang="vi-VN" sz="72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ừng</a:t>
            </a:r>
            <a:r>
              <a:rPr lang="vi-VN" sz="7200" b="1" dirty="0">
                <a:solidFill>
                  <a:schemeClr val="accent1">
                    <a:lumMod val="75000"/>
                  </a:schemeClr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vi-VN" sz="72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bò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347" y="4203795"/>
            <a:ext cx="708933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7200" b="1" dirty="0">
                <a:solidFill>
                  <a:srgbClr val="00206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</a:t>
            </a:r>
            <a:r>
              <a:rPr lang="vi-VN" altLang="en-US" sz="72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ung</a:t>
            </a:r>
            <a:r>
              <a:rPr lang="vi-VN" altLang="en-US" sz="7200" b="1" dirty="0">
                <a:solidFill>
                  <a:srgbClr val="00206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h</a:t>
            </a:r>
            <a:r>
              <a:rPr lang="vi-VN" altLang="en-US" sz="72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ứng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2185" y="4203700"/>
            <a:ext cx="58286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con ng</a:t>
            </a:r>
            <a:r>
              <a:rPr lang="vi-VN" sz="7200" b="1" dirty="0">
                <a:solidFill>
                  <a:schemeClr val="accent5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ỗng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" y="5525770"/>
            <a:ext cx="12192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0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tập thể d</a:t>
            </a:r>
            <a:r>
              <a:rPr lang="vi-VN" altLang="en-US" sz="8000" b="1" dirty="0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ục</a:t>
            </a:r>
            <a:r>
              <a:rPr lang="vi-VN" altLang="en-US" sz="80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 </a:t>
            </a:r>
            <a:r>
              <a:rPr lang="vi-VN" altLang="en-US" sz="80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chao l</a:t>
            </a:r>
            <a:r>
              <a:rPr lang="vi-VN" altLang="en-US" sz="8000" b="1" dirty="0">
                <a:solidFill>
                  <a:srgbClr val="00B05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iệng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22647" y="1668696"/>
            <a:ext cx="16998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rgbClr val="7030A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 </a:t>
            </a:r>
            <a:r>
              <a:rPr lang="vi-VN" altLang="en-US" sz="8000" b="1" dirty="0">
                <a:solidFill>
                  <a:srgbClr val="7030A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ưc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43986" y="1668651"/>
            <a:ext cx="223583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rgbClr val="00B05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iêng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72613" y="1681395"/>
            <a:ext cx="20154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ưng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5791" y="367667"/>
            <a:ext cx="197675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chemeClr val="accent5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ông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5016" y="367667"/>
            <a:ext cx="125476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ôc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60301" y="358660"/>
            <a:ext cx="125412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uc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6" grpId="0"/>
      <p:bldP spid="17" grpId="0"/>
      <p:bldP spid="18" grpId="0"/>
      <p:bldP spid="15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065" y="-73742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600" t="51076" r="87981" b="44621"/>
          <a:stretch>
            <a:fillRect/>
          </a:stretch>
        </p:blipFill>
        <p:spPr>
          <a:xfrm>
            <a:off x="-13757" y="-38826"/>
            <a:ext cx="854440" cy="766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3475" y="476250"/>
            <a:ext cx="43878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Chuồn</a:t>
            </a:r>
            <a:r>
              <a:rPr lang="en-US" sz="54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chuồn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455" y="2098040"/>
            <a:ext cx="4131945" cy="520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Chị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chuồn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chuồn</a:t>
            </a:r>
            <a:endParaRPr lang="en-US" sz="4400" dirty="0" smtClean="0"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algn="just"/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Lướt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nhẹ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nhàng</a:t>
            </a:r>
            <a:endParaRPr lang="en-US" sz="4400" dirty="0" smtClean="0"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algn="just"/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Qua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ngồng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cải</a:t>
            </a:r>
            <a:endParaRPr lang="en-US" sz="4400" dirty="0" smtClean="0"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algn="just"/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Rực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sắc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vàng</a:t>
            </a:r>
            <a:endParaRPr lang="en-US" sz="4400" dirty="0" smtClean="0"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algn="just"/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Qua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rừng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hồng</a:t>
            </a:r>
            <a:endParaRPr lang="en-US" sz="4400" dirty="0" smtClean="0"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algn="just"/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Nở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thơm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lừng</a:t>
            </a:r>
            <a:endParaRPr lang="en-US" sz="4400" dirty="0" smtClean="0"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algn="just"/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9458" t="21101" r="39258" b="18184"/>
          <a:stretch>
            <a:fillRect/>
          </a:stretch>
        </p:blipFill>
        <p:spPr>
          <a:xfrm>
            <a:off x="8423905" y="523134"/>
            <a:ext cx="3611213" cy="579156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4444365" y="2098040"/>
            <a:ext cx="4166870" cy="520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Qua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vùng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hồ</a:t>
            </a:r>
            <a:endParaRPr lang="en-US" sz="4400" dirty="0" smtClean="0"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algn="just"/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Sưn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đỏ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thắm</a:t>
            </a:r>
            <a:endParaRPr lang="en-US" sz="4400" dirty="0" smtClean="0"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algn="just"/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Đáp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cành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sung</a:t>
            </a:r>
          </a:p>
          <a:p>
            <a:pPr algn="just"/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Cánh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trắng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ngà</a:t>
            </a:r>
            <a:endParaRPr lang="en-US" sz="4400" dirty="0" smtClean="0"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algn="just"/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Cảnh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quê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ta </a:t>
            </a:r>
          </a:p>
          <a:p>
            <a:pPr algn="just"/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Sao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đẹp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quá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!</a:t>
            </a:r>
            <a:endParaRPr lang="en-US" sz="44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9450" y="3479165"/>
            <a:ext cx="11734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985" y="4090035"/>
            <a:ext cx="1233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ưc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5745" y="4767580"/>
            <a:ext cx="11544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ưng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2585" y="4788535"/>
            <a:ext cx="11220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ông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4755" y="5433060"/>
            <a:ext cx="11614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ưng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08345" y="2108200"/>
            <a:ext cx="1244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u</a:t>
            </a:r>
            <a:r>
              <a:rPr lang="en-US" sz="4400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ng</a:t>
            </a:r>
            <a:endParaRPr lang="vi-VN" sz="4400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3270" y="3418205"/>
            <a:ext cx="11334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u</a:t>
            </a:r>
            <a:r>
              <a:rPr lang="en-US" sz="4400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ng</a:t>
            </a:r>
            <a:endParaRPr lang="vi-VN" sz="4400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72920" y="4242435"/>
            <a:ext cx="1237615" cy="1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2"/>
          </p:cNvCxnSpPr>
          <p:nvPr/>
        </p:nvCxnSpPr>
        <p:spPr>
          <a:xfrm flipV="1">
            <a:off x="474980" y="4858385"/>
            <a:ext cx="656590" cy="209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17955" y="5480050"/>
            <a:ext cx="1064895" cy="2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686050" y="5459730"/>
            <a:ext cx="1358900" cy="2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523490" y="6230620"/>
            <a:ext cx="1125855" cy="2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850890" y="2802255"/>
            <a:ext cx="1054735" cy="2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997065" y="4181475"/>
            <a:ext cx="1257300" cy="2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9458" t="21101" r="39258" b="18184"/>
          <a:stretch>
            <a:fillRect/>
          </a:stretch>
        </p:blipFill>
        <p:spPr>
          <a:xfrm>
            <a:off x="5957047" y="282388"/>
            <a:ext cx="6037731" cy="6512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840683" y="282388"/>
            <a:ext cx="6007082" cy="3059347"/>
          </a:xfrm>
          <a:prstGeom prst="cloudCallout">
            <a:avLst>
              <a:gd name="adj1" fmla="val 50434"/>
              <a:gd name="adj2" fmla="val 46986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44475" y="1437005"/>
            <a:ext cx="64573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Cảnh</a:t>
            </a:r>
            <a:r>
              <a:rPr lang="en-US" sz="48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làng</a:t>
            </a:r>
            <a:r>
              <a:rPr lang="en-US" sz="48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quê</a:t>
            </a:r>
            <a:r>
              <a:rPr lang="en-US" sz="48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như</a:t>
            </a:r>
            <a:r>
              <a:rPr lang="en-US" sz="48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thế</a:t>
            </a:r>
            <a:r>
              <a:rPr lang="en-US" sz="48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nào</a:t>
            </a:r>
            <a:r>
              <a:rPr lang="en-US" sz="48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?</a:t>
            </a:r>
            <a:endParaRPr lang="vi-VN" sz="48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 rot="10800000" flipV="1">
            <a:off x="-635" y="3342005"/>
            <a:ext cx="684847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Cảnh</a:t>
            </a:r>
            <a:r>
              <a:rPr lang="en-US" sz="44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làng</a:t>
            </a:r>
            <a:r>
              <a:rPr lang="en-US" sz="44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quê</a:t>
            </a:r>
            <a:r>
              <a:rPr lang="en-US" sz="44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 </a:t>
            </a:r>
            <a:r>
              <a:rPr lang="vi-VN" altLang="en-US" sz="44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rất đẹp</a:t>
            </a:r>
            <a:r>
              <a:rPr lang="vi-VN" altLang="en-US" sz="4400" b="1" dirty="0" smtClean="0"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1315" y="879475"/>
            <a:ext cx="5181600" cy="327088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96915" y="879475"/>
            <a:ext cx="5181600" cy="343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ector Thế Giới Trẻ Em Ngày Phim Hoạt Hình Banner, Vectơ, Thế Giới, Tết  Thiếu Nhi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62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7"/>
          <p:cNvSpPr txBox="1"/>
          <p:nvPr/>
        </p:nvSpPr>
        <p:spPr>
          <a:xfrm>
            <a:off x="-134896" y="1359138"/>
            <a:ext cx="12239172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TRƯỜNG TH PHÚ HÒA ĐÔNG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8450" y="4391025"/>
            <a:ext cx="9408795" cy="11068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Tuần </a:t>
            </a:r>
            <a:r>
              <a:rPr lang="vi-VN" altLang="en-US" sz="66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15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6600" b="1" dirty="0">
                <a:latin typeface="UVN Van" panose="00000400000000000000" pitchFamily="2" charset="0"/>
                <a:cs typeface="UVN Van" panose="00000400000000000000" pitchFamily="2" charset="0"/>
              </a:rPr>
              <a:t>– </a:t>
            </a:r>
            <a:r>
              <a:rPr lang="en-US" sz="6600" b="1" dirty="0">
                <a:solidFill>
                  <a:srgbClr val="0070C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Thứ </a:t>
            </a:r>
            <a:r>
              <a:rPr lang="vi-VN" altLang="en-US" sz="6600" b="1" dirty="0">
                <a:solidFill>
                  <a:srgbClr val="0070C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sáu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7201" y="2370008"/>
            <a:ext cx="463169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HỌC VẦN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1931" y="3549273"/>
            <a:ext cx="2102485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L</a:t>
            </a:r>
            <a:r>
              <a:rPr lang="vi-VN" altLang="en-US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ỚP</a:t>
            </a:r>
            <a:r>
              <a:rPr lang="en-US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897" y="170411"/>
            <a:ext cx="314244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72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iêng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12065" y="1819275"/>
            <a:ext cx="59099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6600" b="1" dirty="0">
                <a:latin typeface="UVN Van" panose="00000400000000000000" pitchFamily="2" charset="0"/>
                <a:cs typeface="UVN Van" panose="00000400000000000000" pitchFamily="2" charset="0"/>
              </a:rPr>
              <a:t>ch</a:t>
            </a:r>
            <a:r>
              <a:rPr lang="vi-VN" altLang="en-US" sz="66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iêng</a:t>
            </a:r>
            <a:r>
              <a:rPr lang="vi-VN" altLang="en-US" sz="6600" b="1" dirty="0">
                <a:latin typeface="UVN Van" panose="00000400000000000000" pitchFamily="2" charset="0"/>
                <a:cs typeface="UVN Van" panose="00000400000000000000" pitchFamily="2" charset="0"/>
              </a:rPr>
              <a:t> đồng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4820285" y="1840865"/>
            <a:ext cx="38303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6600" b="1" dirty="0">
                <a:latin typeface="UTM Avo" panose="02040603050506020204" pitchFamily="18"/>
              </a:rPr>
              <a:t> </a:t>
            </a:r>
            <a:r>
              <a:rPr lang="vi-VN" altLang="en-US" sz="6600" b="1" dirty="0">
                <a:latin typeface="UVN Van" panose="00000400000000000000" pitchFamily="2" charset="0"/>
                <a:cs typeface="UVN Van" panose="00000400000000000000" pitchFamily="2" charset="0"/>
              </a:rPr>
              <a:t>cá d</a:t>
            </a:r>
            <a:r>
              <a:rPr lang="vi-VN" altLang="en-US" sz="66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iếc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8651240" y="170410"/>
            <a:ext cx="35407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7200" b="1" dirty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yêng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" y="3133742"/>
            <a:ext cx="452980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66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cái k</a:t>
            </a:r>
            <a:r>
              <a:rPr lang="vi-VN" altLang="en-US" sz="66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iềng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8640" y="3143885"/>
            <a:ext cx="453263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6600" b="1" dirty="0">
                <a:latin typeface="UVN Van" panose="00000400000000000000" pitchFamily="2" charset="0"/>
                <a:cs typeface="UVN Van" panose="00000400000000000000" pitchFamily="2" charset="0"/>
              </a:rPr>
              <a:t>   rạp x</a:t>
            </a:r>
            <a:r>
              <a:rPr lang="vi-VN" altLang="en-US" sz="66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iếc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457082"/>
            <a:ext cx="435864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66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củ r</a:t>
            </a:r>
            <a:r>
              <a:rPr lang="vi-VN" altLang="en-US" sz="66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iềng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9868" y="137284"/>
            <a:ext cx="314244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72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  iêc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7797165" y="1739900"/>
            <a:ext cx="44919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6600" b="1" dirty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 </a:t>
            </a:r>
            <a:r>
              <a:rPr lang="vi-VN" altLang="en-US" sz="66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con</a:t>
            </a:r>
            <a:r>
              <a:rPr lang="vi-VN" altLang="en-US" sz="6600" b="1" dirty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yểng</a:t>
            </a:r>
          </a:p>
        </p:txBody>
      </p:sp>
      <p:sp>
        <p:nvSpPr>
          <p:cNvPr id="2" name="Rectangle 1"/>
          <p:cNvSpPr/>
          <p:nvPr/>
        </p:nvSpPr>
        <p:spPr>
          <a:xfrm>
            <a:off x="8650605" y="3188970"/>
            <a:ext cx="3466465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6600" dirty="0">
                <a:latin typeface="UVN Van" panose="00000400000000000000" pitchFamily="2" charset="0"/>
                <a:cs typeface="UVN Van" panose="00000400000000000000" pitchFamily="2" charset="0"/>
              </a:rPr>
              <a:t>bàn t</a:t>
            </a:r>
            <a:r>
              <a:rPr lang="vi-VN" altLang="en-US" sz="6600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iệc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om background/school/education/escuela/kids Template | PosterMyW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8309" r="2972"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1771" y="891189"/>
            <a:ext cx="249301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sz="6000" b="1" dirty="0">
                <a:solidFill>
                  <a:schemeClr val="bg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Bài: 75</a:t>
            </a:r>
            <a:endParaRPr lang="vi-VN" sz="10000" b="1" dirty="0">
              <a:solidFill>
                <a:schemeClr val="bg1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1819" y="1906852"/>
            <a:ext cx="5271135" cy="2630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500" b="1" dirty="0" err="1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Ôn</a:t>
            </a:r>
            <a:r>
              <a:rPr lang="en-US" sz="12500" b="1" dirty="0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 </a:t>
            </a:r>
            <a:r>
              <a:rPr lang="en-US" sz="12500" b="1" dirty="0" err="1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tập</a:t>
            </a:r>
            <a:endParaRPr lang="en-US" sz="12500" b="1" dirty="0">
              <a:solidFill>
                <a:schemeClr val="bg1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algn="l"/>
            <a:r>
              <a:rPr lang="vi-VN" altLang="en-US" sz="4000" b="1" dirty="0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ướng dẫn thay hình nền PowerPoint đẹp đúng 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36" b="13674"/>
          <a:stretch>
            <a:fillRect/>
          </a:stretch>
        </p:blipFill>
        <p:spPr bwMode="auto">
          <a:xfrm>
            <a:off x="8294914" y="6993"/>
            <a:ext cx="3897086" cy="463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Quả táo đỏ thật to | Mamibabi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27" y="-373347"/>
            <a:ext cx="1796716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Quả táo đỏ thật to | Mamibab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11804"/>
          <a:stretch>
            <a:fillRect/>
          </a:stretch>
        </p:blipFill>
        <p:spPr bwMode="auto">
          <a:xfrm>
            <a:off x="-48127" y="4573746"/>
            <a:ext cx="1491915" cy="22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83215" y="3253262"/>
            <a:ext cx="180657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bông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423795" y="3252470"/>
            <a:ext cx="7893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ô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19662" y="4791588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/>
                <a:gridCol w="1389270"/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423795" y="3252470"/>
            <a:ext cx="15938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ông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2048" y="5495426"/>
            <a:ext cx="139382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0099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ô</a:t>
            </a:r>
            <a:r>
              <a:rPr lang="en-US" sz="5400" b="1" dirty="0" err="1" smtClean="0">
                <a:solidFill>
                  <a:srgbClr val="000099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ng</a:t>
            </a:r>
            <a:endParaRPr lang="vi-VN" sz="5400" b="1" dirty="0">
              <a:solidFill>
                <a:srgbClr val="000099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2840990" y="3253740"/>
            <a:ext cx="1183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ng</a:t>
            </a:r>
            <a:endParaRPr lang="vi-VN" sz="5400" b="1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24131" t="28661" r="47356" b="48303"/>
          <a:stretch>
            <a:fillRect/>
          </a:stretch>
        </p:blipFill>
        <p:spPr>
          <a:xfrm>
            <a:off x="966651" y="548639"/>
            <a:ext cx="3701603" cy="240463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813460" y="4783805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/>
                <a:gridCol w="1389270"/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651839" y="5527145"/>
            <a:ext cx="90614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0099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ôc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17507" y="3124952"/>
            <a:ext cx="93946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ô</a:t>
            </a:r>
            <a:endParaRPr lang="vi-VN" sz="5400" b="1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7057" y="3124952"/>
            <a:ext cx="15621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VN Van" panose="00000400000000000000" pitchFamily="2" charset="0"/>
                <a:cs typeface="UVN Van" panose="00000400000000000000" pitchFamily="2" charset="0"/>
              </a:rPr>
              <a:t>g</a:t>
            </a:r>
            <a:r>
              <a:rPr lang="en-US" sz="54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ốc</a:t>
            </a:r>
            <a:endParaRPr lang="en-US" sz="5400" b="1" dirty="0" smtClean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24444" y="3124952"/>
            <a:ext cx="93946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/>
          <a:srcRect l="49799" t="26816" r="22993" b="35326"/>
          <a:stretch>
            <a:fillRect/>
          </a:stretch>
        </p:blipFill>
        <p:spPr>
          <a:xfrm>
            <a:off x="5552104" y="548638"/>
            <a:ext cx="3670274" cy="240463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4766 0.2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3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01276 0.208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-0.00671 L -0.06224 0.22268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0938 0.21898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7" grpId="0"/>
      <p:bldP spid="18" grpId="0"/>
      <p:bldP spid="19" grpId="0"/>
      <p:bldP spid="19" grpId="1"/>
      <p:bldP spid="22" grpId="0"/>
      <p:bldP spid="23" grpId="0"/>
      <p:bldP spid="23" grpId="1"/>
      <p:bldP spid="24" grpId="0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47445" y="669213"/>
          <a:ext cx="9439424" cy="5859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59856"/>
                <a:gridCol w="2359856"/>
                <a:gridCol w="2359856"/>
                <a:gridCol w="2359856"/>
              </a:tblGrid>
              <a:tr h="57903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ôc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uc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ưng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iêng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yêng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iêc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4700" y="1413908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ˊ</a:t>
            </a:r>
            <a:endParaRPr lang="vi-VN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98483" y="407261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ˊ</a:t>
            </a:r>
            <a:endParaRPr lang="vi-VN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77506" y="240407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̣</a:t>
            </a:r>
            <a:endParaRPr lang="vi-VN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14336" y="3407903"/>
            <a:ext cx="30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‘</a:t>
            </a:r>
            <a:endParaRPr lang="vi-VN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527849" y="66921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27849" y="5229692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527849" y="194350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527849" y="131554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555671" y="321780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553434" y="257147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552894" y="390058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565957" y="451046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294611" y="718215"/>
            <a:ext cx="10509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c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ổng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30050" y="1373586"/>
            <a:ext cx="6826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l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ốc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35039" y="2003307"/>
            <a:ext cx="10439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v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ũng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47591" y="2645584"/>
            <a:ext cx="9385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m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ục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29343" y="3288163"/>
            <a:ext cx="10109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r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ừng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21505" y="3917825"/>
            <a:ext cx="9347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t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h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ức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98530" y="4582818"/>
            <a:ext cx="10509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t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iếng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94611" y="5264938"/>
            <a:ext cx="10375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y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ểng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0" y="0"/>
            <a:ext cx="1763169" cy="766250"/>
            <a:chOff x="-91092" y="68549"/>
            <a:chExt cx="1763169" cy="85444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/>
            <a:srcRect l="9600" t="51076" r="87981" b="44621"/>
            <a:stretch>
              <a:fillRect/>
            </a:stretch>
          </p:blipFill>
          <p:spPr>
            <a:xfrm>
              <a:off x="-91092" y="68549"/>
              <a:ext cx="854440" cy="8544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29804" y="68549"/>
              <a:ext cx="1042273" cy="652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Đọc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2026" y="5229692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392775" y="817668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/>
              <a:t>̉</a:t>
            </a:r>
            <a:endParaRPr lang="vi-VN" sz="4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310425" y="2063888"/>
            <a:ext cx="69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˜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86916" y="469169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ˊ</a:t>
            </a:r>
            <a:endParaRPr lang="vi-VN" sz="3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410980" y="5376888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/>
              <a:t>̉</a:t>
            </a:r>
            <a:endParaRPr lang="vi-VN" sz="4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257157" y="601301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ˊ</a:t>
            </a:r>
            <a:endParaRPr lang="vi-VN" sz="3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9265036" y="5845194"/>
            <a:ext cx="8705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x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iếc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657274" y="576595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8" grpId="0"/>
      <p:bldP spid="39" grpId="0"/>
      <p:bldP spid="43" grpId="0"/>
      <p:bldP spid="44" grpId="0"/>
      <p:bldP spid="45" grpId="0"/>
      <p:bldP spid="46" grpId="0"/>
      <p:bldP spid="47" grpId="0"/>
      <p:bldP spid="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97" b="58464" l="24744" r="27233"/>
                    </a14:imgEffect>
                  </a14:imgLayer>
                </a14:imgProps>
              </a:ext>
            </a:extLst>
          </a:blip>
          <a:srcRect l="25340" t="55263" r="73027" b="41713"/>
          <a:stretch>
            <a:fillRect/>
          </a:stretch>
        </p:blipFill>
        <p:spPr>
          <a:xfrm>
            <a:off x="99224" y="12220"/>
            <a:ext cx="667950" cy="5538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91437" y="5283833"/>
            <a:ext cx="2440305" cy="709295"/>
            <a:chOff x="2998597" y="64456"/>
            <a:chExt cx="1465972" cy="709295"/>
          </a:xfrm>
        </p:grpSpPr>
        <p:sp>
          <p:nvSpPr>
            <p:cNvPr id="8" name="Rounded Rectangle 7"/>
            <p:cNvSpPr/>
            <p:nvPr/>
          </p:nvSpPr>
          <p:spPr>
            <a:xfrm>
              <a:off x="2998597" y="64456"/>
              <a:ext cx="1465972" cy="70929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4426" y="66907"/>
              <a:ext cx="1216112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latin typeface="UVN Van" panose="00000400000000000000" pitchFamily="2" charset="0"/>
                  <a:cs typeface="UVN Van" panose="00000400000000000000" pitchFamily="2" charset="0"/>
                </a:rPr>
                <a:t>c</a:t>
              </a:r>
              <a:r>
                <a:rPr lang="en-US" sz="4000" b="1" dirty="0" smtClean="0">
                  <a:latin typeface="UVN Van" panose="00000400000000000000" pitchFamily="2" charset="0"/>
                  <a:cs typeface="UVN Van" panose="00000400000000000000" pitchFamily="2" charset="0"/>
                </a:rPr>
                <a:t>on </a:t>
              </a:r>
              <a:r>
                <a:rPr lang="en-US" sz="40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dốc</a:t>
              </a:r>
              <a:endParaRPr lang="vi-VN" sz="4000" b="1" dirty="0">
                <a:latin typeface="UVN Van" panose="00000400000000000000" pitchFamily="2" charset="0"/>
                <a:cs typeface="UVN Van" panose="000004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50130" y="5291572"/>
            <a:ext cx="2603500" cy="717550"/>
            <a:chOff x="2971661" y="64456"/>
            <a:chExt cx="1356969" cy="719201"/>
          </a:xfrm>
        </p:grpSpPr>
        <p:sp>
          <p:nvSpPr>
            <p:cNvPr id="11" name="Rounded Rectangle 10"/>
            <p:cNvSpPr/>
            <p:nvPr/>
          </p:nvSpPr>
          <p:spPr>
            <a:xfrm>
              <a:off x="2985230" y="64456"/>
              <a:ext cx="1317915" cy="7032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2" name="TextBox 11"/>
            <p:cNvSpPr txBox="1"/>
            <p:nvPr/>
          </p:nvSpPr>
          <p:spPr>
            <a:xfrm rot="10800000" flipV="1">
              <a:off x="2971661" y="75276"/>
              <a:ext cx="1356969" cy="708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UVN Van" panose="00000400000000000000" pitchFamily="2" charset="0"/>
                  <a:cs typeface="UVN Van" panose="00000400000000000000" pitchFamily="2" charset="0"/>
                </a:rPr>
                <a:t>s</a:t>
              </a:r>
              <a:r>
                <a:rPr lang="en-US" sz="40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ừng</a:t>
              </a:r>
              <a:r>
                <a:rPr lang="en-US" sz="4000" b="1" dirty="0" smtClean="0">
                  <a:latin typeface="UVN Van" panose="00000400000000000000" pitchFamily="2" charset="0"/>
                  <a:cs typeface="UVN Van" panose="00000400000000000000" pitchFamily="2" charset="0"/>
                </a:rPr>
                <a:t> </a:t>
              </a:r>
              <a:r>
                <a:rPr lang="en-US" sz="40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bò</a:t>
              </a:r>
              <a:endParaRPr lang="vi-VN" sz="4000" b="1" dirty="0">
                <a:latin typeface="UVN Van" panose="00000400000000000000" pitchFamily="2" charset="0"/>
                <a:cs typeface="UVN Van" panose="000004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802086" y="5247188"/>
            <a:ext cx="2861946" cy="746125"/>
            <a:chOff x="3056846" y="49400"/>
            <a:chExt cx="1570761" cy="746125"/>
          </a:xfrm>
        </p:grpSpPr>
        <p:sp>
          <p:nvSpPr>
            <p:cNvPr id="14" name="Rounded Rectangle 13"/>
            <p:cNvSpPr/>
            <p:nvPr/>
          </p:nvSpPr>
          <p:spPr>
            <a:xfrm>
              <a:off x="3056846" y="49400"/>
              <a:ext cx="1518832" cy="7461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63468" y="86865"/>
              <a:ext cx="1564139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UVN Van" panose="00000400000000000000" pitchFamily="2" charset="0"/>
                  <a:cs typeface="UVN Van" panose="00000400000000000000" pitchFamily="2" charset="0"/>
                </a:rPr>
                <a:t>t</a:t>
              </a:r>
              <a:r>
                <a:rPr lang="en-US" sz="40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ung</a:t>
              </a:r>
              <a:r>
                <a:rPr lang="en-US" sz="4000" b="1" dirty="0" smtClean="0">
                  <a:latin typeface="UVN Van" panose="00000400000000000000" pitchFamily="2" charset="0"/>
                  <a:cs typeface="UVN Van" panose="00000400000000000000" pitchFamily="2" charset="0"/>
                </a:rPr>
                <a:t> </a:t>
              </a:r>
              <a:r>
                <a:rPr lang="en-US" sz="40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hứng</a:t>
              </a:r>
              <a:endParaRPr lang="vi-VN" sz="4000" b="1" dirty="0">
                <a:latin typeface="UVN Van" panose="00000400000000000000" pitchFamily="2" charset="0"/>
                <a:cs typeface="UVN Van" panose="000004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86325" y="6136005"/>
            <a:ext cx="3263265" cy="721360"/>
            <a:chOff x="2985246" y="64456"/>
            <a:chExt cx="1651364" cy="721360"/>
          </a:xfrm>
        </p:grpSpPr>
        <p:sp>
          <p:nvSpPr>
            <p:cNvPr id="20" name="Rounded Rectangle 19"/>
            <p:cNvSpPr/>
            <p:nvPr/>
          </p:nvSpPr>
          <p:spPr>
            <a:xfrm>
              <a:off x="2985246" y="64456"/>
              <a:ext cx="1317837" cy="7213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85246" y="76521"/>
              <a:ext cx="165136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UVN Van" panose="00000400000000000000" pitchFamily="2" charset="0"/>
                  <a:cs typeface="UVN Van" panose="00000400000000000000" pitchFamily="2" charset="0"/>
                </a:rPr>
                <a:t>t</a:t>
              </a:r>
              <a:r>
                <a:rPr lang="en-US" sz="40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ập</a:t>
              </a:r>
              <a:r>
                <a:rPr lang="en-US" sz="4000" b="1" dirty="0" smtClean="0">
                  <a:latin typeface="UVN Van" panose="00000400000000000000" pitchFamily="2" charset="0"/>
                  <a:cs typeface="UVN Van" panose="00000400000000000000" pitchFamily="2" charset="0"/>
                </a:rPr>
                <a:t> </a:t>
              </a:r>
              <a:r>
                <a:rPr lang="en-US" sz="40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thể</a:t>
              </a:r>
              <a:r>
                <a:rPr lang="en-US" sz="4000" b="1" dirty="0" smtClean="0">
                  <a:latin typeface="UVN Van" panose="00000400000000000000" pitchFamily="2" charset="0"/>
                  <a:cs typeface="UVN Van" panose="00000400000000000000" pitchFamily="2" charset="0"/>
                </a:rPr>
                <a:t> </a:t>
              </a:r>
              <a:r>
                <a:rPr lang="en-US" sz="40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dục</a:t>
              </a:r>
              <a:endParaRPr lang="vi-VN" sz="4000" b="1" dirty="0">
                <a:latin typeface="UVN Van" panose="00000400000000000000" pitchFamily="2" charset="0"/>
                <a:cs typeface="UVN Van" panose="000004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91073" y="6058535"/>
            <a:ext cx="2682428" cy="706755"/>
            <a:chOff x="2985145" y="-15435"/>
            <a:chExt cx="1450619" cy="672493"/>
          </a:xfrm>
        </p:grpSpPr>
        <p:sp>
          <p:nvSpPr>
            <p:cNvPr id="23" name="Rounded Rectangle 22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85145" y="-15435"/>
              <a:ext cx="1450619" cy="672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UVN Van" panose="00000400000000000000" pitchFamily="2" charset="0"/>
                  <a:cs typeface="UVN Van" panose="00000400000000000000" pitchFamily="2" charset="0"/>
                </a:rPr>
                <a:t>con </a:t>
              </a:r>
              <a:r>
                <a:rPr lang="en-US" sz="40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ngỗng</a:t>
              </a:r>
              <a:endParaRPr lang="vi-VN" sz="4000" b="1" dirty="0">
                <a:latin typeface="UVN Van" panose="00000400000000000000" pitchFamily="2" charset="0"/>
                <a:cs typeface="UVN Van" panose="000004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802086" y="6148057"/>
            <a:ext cx="2861309" cy="710565"/>
            <a:chOff x="2985246" y="64456"/>
            <a:chExt cx="1577924" cy="710565"/>
          </a:xfrm>
        </p:grpSpPr>
        <p:sp>
          <p:nvSpPr>
            <p:cNvPr id="44" name="Rounded Rectangle 43"/>
            <p:cNvSpPr/>
            <p:nvPr/>
          </p:nvSpPr>
          <p:spPr>
            <a:xfrm>
              <a:off x="2985246" y="64456"/>
              <a:ext cx="1575473" cy="71056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45" name="TextBox 44"/>
            <p:cNvSpPr txBox="1"/>
            <p:nvPr/>
          </p:nvSpPr>
          <p:spPr>
            <a:xfrm rot="10800000" flipV="1">
              <a:off x="3039174" y="65091"/>
              <a:ext cx="1523996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UVN Van" panose="00000400000000000000" pitchFamily="2" charset="0"/>
                  <a:cs typeface="UVN Van" panose="00000400000000000000" pitchFamily="2" charset="0"/>
                </a:rPr>
                <a:t>c</a:t>
              </a:r>
              <a:r>
                <a:rPr lang="en-US" sz="40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hao</a:t>
              </a:r>
              <a:r>
                <a:rPr lang="en-US" sz="4000" b="1" dirty="0" smtClean="0">
                  <a:latin typeface="UVN Van" panose="00000400000000000000" pitchFamily="2" charset="0"/>
                  <a:cs typeface="UVN Van" panose="00000400000000000000" pitchFamily="2" charset="0"/>
                </a:rPr>
                <a:t> </a:t>
              </a:r>
              <a:r>
                <a:rPr lang="en-US" sz="40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liệng</a:t>
              </a:r>
              <a:endParaRPr lang="vi-VN" sz="4000" b="1" dirty="0">
                <a:latin typeface="UVN Van" panose="00000400000000000000" pitchFamily="2" charset="0"/>
                <a:cs typeface="UVN Van" panose="00000400000000000000" pitchFamily="2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30490" t="26220" r="28649" b="20030"/>
          <a:stretch>
            <a:fillRect/>
          </a:stretch>
        </p:blipFill>
        <p:spPr>
          <a:xfrm>
            <a:off x="5184621" y="2503507"/>
            <a:ext cx="2554992" cy="1971133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l="30857" t="25982" r="30690" b="21161"/>
          <a:stretch>
            <a:fillRect/>
          </a:stretch>
        </p:blipFill>
        <p:spPr>
          <a:xfrm>
            <a:off x="5184621" y="132635"/>
            <a:ext cx="2538053" cy="211047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31292" t="20506" r="25737" b="19851"/>
          <a:stretch>
            <a:fillRect/>
          </a:stretch>
        </p:blipFill>
        <p:spPr>
          <a:xfrm>
            <a:off x="1297826" y="2610254"/>
            <a:ext cx="2468921" cy="2002483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/>
          <a:srcRect l="30857" t="22947" r="32297" b="23125"/>
          <a:stretch>
            <a:fillRect/>
          </a:stretch>
        </p:blipFill>
        <p:spPr>
          <a:xfrm>
            <a:off x="8802086" y="2459486"/>
            <a:ext cx="2739542" cy="2153251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/>
          <a:srcRect l="27779" t="24078" r="28448" b="27530"/>
          <a:stretch>
            <a:fillRect/>
          </a:stretch>
        </p:blipFill>
        <p:spPr>
          <a:xfrm>
            <a:off x="8802086" y="202199"/>
            <a:ext cx="2708473" cy="2042576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/>
          <a:srcRect l="32431" t="23601" r="30423" b="16399"/>
          <a:stretch>
            <a:fillRect/>
          </a:stretch>
        </p:blipFill>
        <p:spPr>
          <a:xfrm>
            <a:off x="767174" y="289139"/>
            <a:ext cx="2440540" cy="2064707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3" name="Curved Connector 2"/>
          <p:cNvCxnSpPr>
            <a:stCxn id="8" idx="3"/>
            <a:endCxn id="36" idx="2"/>
          </p:cNvCxnSpPr>
          <p:nvPr/>
        </p:nvCxnSpPr>
        <p:spPr>
          <a:xfrm flipV="1">
            <a:off x="3631565" y="1188085"/>
            <a:ext cx="1553210" cy="445071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23" idx="1"/>
            <a:endCxn id="37" idx="2"/>
          </p:cNvCxnSpPr>
          <p:nvPr/>
        </p:nvCxnSpPr>
        <p:spPr>
          <a:xfrm rot="10800000" flipH="1">
            <a:off x="1191260" y="3611496"/>
            <a:ext cx="106566" cy="2808024"/>
          </a:xfrm>
          <a:prstGeom prst="curvedConnector3">
            <a:avLst>
              <a:gd name="adj1" fmla="val -21451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>
            <a:off x="6766560" y="3513455"/>
            <a:ext cx="2820035" cy="162306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16200000">
            <a:off x="5602605" y="3326130"/>
            <a:ext cx="5099050" cy="1181100"/>
          </a:xfrm>
          <a:prstGeom prst="curvedConnector3">
            <a:avLst>
              <a:gd name="adj1" fmla="val 4998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14" idx="1"/>
            <a:endCxn id="42" idx="6"/>
          </p:cNvCxnSpPr>
          <p:nvPr/>
        </p:nvCxnSpPr>
        <p:spPr>
          <a:xfrm rot="10800000">
            <a:off x="3207714" y="1321493"/>
            <a:ext cx="5594372" cy="429875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4" idx="1"/>
            <a:endCxn id="35" idx="5"/>
          </p:cNvCxnSpPr>
          <p:nvPr/>
        </p:nvCxnSpPr>
        <p:spPr>
          <a:xfrm rot="10800000">
            <a:off x="7366000" y="4185920"/>
            <a:ext cx="1436370" cy="2317750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om background/school/education/escuela/kids Template | PosterMyW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8309" r="2972"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1771" y="891189"/>
            <a:ext cx="249301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sz="6000" b="1" dirty="0">
                <a:solidFill>
                  <a:schemeClr val="bg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Bài: 75</a:t>
            </a:r>
            <a:endParaRPr lang="vi-VN" sz="10000" b="1" dirty="0">
              <a:solidFill>
                <a:schemeClr val="bg1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1819" y="1906852"/>
            <a:ext cx="5271135" cy="2630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500" b="1" dirty="0" err="1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Ôn</a:t>
            </a:r>
            <a:r>
              <a:rPr lang="en-US" sz="12500" b="1" dirty="0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 </a:t>
            </a:r>
            <a:r>
              <a:rPr lang="en-US" sz="12500" b="1" dirty="0" err="1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tập</a:t>
            </a:r>
            <a:endParaRPr lang="en-US" sz="12500" b="1" dirty="0">
              <a:solidFill>
                <a:schemeClr val="bg1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algn="l"/>
            <a:r>
              <a:rPr lang="vi-VN" altLang="en-US" sz="4000" b="1" dirty="0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RESOURCE_QUIZ" val="quiz13.quiz"/>
  <p:tag name="ISPRING_QUIZ_RELATIVE_PATH" val="elearning nhu cau không khi cho thực vật\quiz\quiz13.quiz"/>
  <p:tag name="ISPRING_SLIDE_QUIZ_PROPERTIES" val="&lt;QuizProperties&gt;&lt;passAction&gt;&lt;action&gt;0&lt;/action&gt;&lt;slide&gt;341&lt;/slide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GENSWF_SLIDE_TITLE" val="Câu 17 trò chơi"/>
  <p:tag name="ISPRING_SLIDE_INDENT_LEVEL" val="0"/>
  <p:tag name="ISPRING_PRESENTER_ID" val="{9ED41995-1A4F-4087-8FB6-1AC5122942A0}"/>
  <p:tag name="ISPRING_CUSTOM_TIMING_USED" val="0"/>
  <p:tag name="ISPRING_QUIZ_FULL_PATH" val="C:\Users\MyPC\Desktop\ghidia\TEP NGUON\elearning nhu cau không khi cho thực vật\quiz\quiz13.qui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218</Words>
  <Application>Microsoft Office PowerPoint</Application>
  <PresentationFormat>Custom</PresentationFormat>
  <Paragraphs>120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21AK22</cp:lastModifiedBy>
  <cp:revision>93</cp:revision>
  <dcterms:created xsi:type="dcterms:W3CDTF">2020-12-07T14:26:00Z</dcterms:created>
  <dcterms:modified xsi:type="dcterms:W3CDTF">2021-12-23T05:15:46Z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3C7864B88E1C4F53A9E7A3FA9484A4FD</vt:lpwstr>
  </property>
  <property fmtid="{D5CDD505-2E9C-101B-9397-08002B2CF9AE}" pid="3" name="KSOProductBuildVer">
    <vt:lpwstr>1033-11.2.0.10382</vt:lpwstr>
  </property>
</Properties>
</file>